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4" r:id="rId3"/>
    <p:sldId id="257" r:id="rId4"/>
    <p:sldId id="258" r:id="rId5"/>
    <p:sldId id="267" r:id="rId6"/>
    <p:sldId id="265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799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984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6914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08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0688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185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296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873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825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3068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800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E3A63-3172-4983-B43C-42FFF11E61A7}" type="datetimeFigureOut">
              <a:rPr lang="uk-UA" smtClean="0"/>
              <a:t>11.02.2026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113CA-A362-4F3F-AF9C-FAAC60A5F0D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847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0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479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6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040" y="1773301"/>
            <a:ext cx="11146536" cy="2780411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Постанова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КМУ  </a:t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29 січня 2026 р. 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111</a:t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uk-UA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внесення змін до постанови Кабінету 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Міністрів </a:t>
            </a:r>
            <a:r>
              <a:rPr lang="uk-UA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України 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 </a:t>
            </a:r>
            <a:r>
              <a:rPr lang="uk-UA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 червня 2022 р. № </a:t>
            </a:r>
            <a:r>
              <a:rPr lang="uk-UA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738»</a:t>
            </a:r>
            <a:r>
              <a:rPr lang="uk-UA" sz="4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800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71143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5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02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08" y="3559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ПЕРЕЛІК </a:t>
            </a: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b="1" dirty="0" err="1">
                <a:solidFill>
                  <a:schemeClr val="bg1"/>
                </a:solidFill>
              </a:rPr>
              <a:t>видів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економічної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діяльності</a:t>
            </a:r>
            <a:r>
              <a:rPr lang="ru-RU" sz="3200" b="1" dirty="0">
                <a:solidFill>
                  <a:schemeClr val="bg1"/>
                </a:solidFill>
              </a:rPr>
              <a:t>, </a:t>
            </a:r>
            <a:r>
              <a:rPr lang="ru-RU" sz="3200" b="1" dirty="0" err="1">
                <a:solidFill>
                  <a:schemeClr val="bg1"/>
                </a:solidFill>
              </a:rPr>
              <a:t>яким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відповідає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u="sng" dirty="0" err="1">
                <a:solidFill>
                  <a:schemeClr val="bg1"/>
                </a:solidFill>
              </a:rPr>
              <a:t>основний</a:t>
            </a:r>
            <a:r>
              <a:rPr lang="ru-RU" sz="3200" b="1" dirty="0">
                <a:solidFill>
                  <a:schemeClr val="bg1"/>
                </a:solidFill>
              </a:rPr>
              <a:t> вид </a:t>
            </a:r>
            <a:r>
              <a:rPr lang="ru-RU" sz="3200" b="1" dirty="0" err="1">
                <a:solidFill>
                  <a:schemeClr val="bg1"/>
                </a:solidFill>
              </a:rPr>
              <a:t>діяльності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отримувача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40664" y="2240279"/>
            <a:ext cx="10603992" cy="4178809"/>
          </a:xfrm>
        </p:spPr>
        <p:txBody>
          <a:bodyPr>
            <a:normAutofit fontScale="92500"/>
          </a:bodyPr>
          <a:lstStyle/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Харчове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пекарні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(КВЕД 10.71–10.73, 10.89)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Текстильне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пошиття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одягу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взуття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(КВЕД 13-15)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Друкування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(КВЕД 18.12)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Будівельно-монтажні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електромонтажні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ремонтно-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відновлювальні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(КВЕД 43.21-43.99)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Технічне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ремонт автотранспорту (КВЕД 45.20)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Роздрібна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торгівля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деталями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приладдям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автотранспорту (КВЕД 45.32)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Роздрібна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торгівля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продуктами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напоями (КВЕД 47.11, 47.19, 47.21–47.29)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Аптеки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медична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практика (КВЕД 47.73, 86.10-86.90)</a:t>
            </a:r>
          </a:p>
          <a:p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Вантажні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перевезення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логістика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склади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кур’єрські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(КВЕД 49.41, 49.42, 52.10, 52.29, 53.20)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9938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1142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ПЕРЕЛІК </a:t>
            </a:r>
            <a:r>
              <a:rPr lang="ru-RU" sz="3200" dirty="0">
                <a:solidFill>
                  <a:schemeClr val="bg1"/>
                </a:solidFill>
              </a:rPr>
              <a:t/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b="1" dirty="0" err="1">
                <a:solidFill>
                  <a:schemeClr val="bg1"/>
                </a:solidFill>
              </a:rPr>
              <a:t>видів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економічної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діяльності</a:t>
            </a:r>
            <a:r>
              <a:rPr lang="ru-RU" sz="3200" b="1" dirty="0">
                <a:solidFill>
                  <a:schemeClr val="bg1"/>
                </a:solidFill>
              </a:rPr>
              <a:t>, </a:t>
            </a:r>
            <a:r>
              <a:rPr lang="ru-RU" sz="3200" b="1" dirty="0" err="1">
                <a:solidFill>
                  <a:schemeClr val="bg1"/>
                </a:solidFill>
              </a:rPr>
              <a:t>яким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відповідає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u="sng" dirty="0" err="1">
                <a:solidFill>
                  <a:schemeClr val="bg1"/>
                </a:solidFill>
              </a:rPr>
              <a:t>основний</a:t>
            </a:r>
            <a:r>
              <a:rPr lang="ru-RU" sz="3200" b="1" dirty="0">
                <a:solidFill>
                  <a:schemeClr val="bg1"/>
                </a:solidFill>
              </a:rPr>
              <a:t> вид </a:t>
            </a:r>
            <a:r>
              <a:rPr lang="ru-RU" sz="3200" b="1" dirty="0" err="1">
                <a:solidFill>
                  <a:schemeClr val="bg1"/>
                </a:solidFill>
              </a:rPr>
              <a:t>діяльності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отримувача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19912" y="2267711"/>
            <a:ext cx="10515600" cy="4334257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Заклади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кейтеринг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56.10, 56.21, 56.29, 56.30)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Ветеринарна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75.00)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Дошкільна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денний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догляд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85.10, 88.91)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Позашкільна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гуртки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курси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85.51, 85.52, 85.59)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проживання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сімей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дітьми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(КВЕД 88.99)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дитячого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дозвілля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розважальні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дитячі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клуби/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простори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(КВЕД 93.29)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Ремонт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комп’ютерів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побутової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95.11-95.22)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хімічне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96.01)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перукарнями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салонами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краси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(КВЕД 96.02)”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9901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03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2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552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218</Words>
  <Application>Microsoft Office PowerPoint</Application>
  <PresentationFormat>Довільний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Тема Office</vt:lpstr>
      <vt:lpstr>Презентація PowerPoint</vt:lpstr>
      <vt:lpstr> Постанова КМУ   від 29 січня 2026 р. № 111  «Про внесення змін до постанови Кабінету Міністрів України  від 21 червня 2022 р. № 738»  </vt:lpstr>
      <vt:lpstr>Презентація PowerPoint</vt:lpstr>
      <vt:lpstr>Презентація PowerPoint</vt:lpstr>
      <vt:lpstr>ПЕРЕЛІК  видів економічної діяльності, яким відповідає основний вид діяльності отримувача</vt:lpstr>
      <vt:lpstr>ПЕРЕЛІК  видів економічної діяльності, яким відповідає основний вид діяльності отримувача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Kaleniuk Olga Sergiivna</dc:creator>
  <cp:lastModifiedBy>ocz127</cp:lastModifiedBy>
  <cp:revision>5</cp:revision>
  <dcterms:created xsi:type="dcterms:W3CDTF">2026-02-03T08:03:22Z</dcterms:created>
  <dcterms:modified xsi:type="dcterms:W3CDTF">2026-02-11T08:00:04Z</dcterms:modified>
</cp:coreProperties>
</file>